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854" r:id="rId3"/>
    <p:sldId id="855" r:id="rId4"/>
    <p:sldId id="828" r:id="rId5"/>
    <p:sldId id="738" r:id="rId6"/>
    <p:sldId id="836" r:id="rId7"/>
    <p:sldId id="800" r:id="rId8"/>
    <p:sldId id="795" r:id="rId9"/>
    <p:sldId id="856" r:id="rId10"/>
    <p:sldId id="857" r:id="rId11"/>
  </p:sldIdLst>
  <p:sldSz cx="9144000" cy="6858000" type="screen4x3"/>
  <p:notesSz cx="6648450" cy="98504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21A0FF"/>
    <a:srgbClr val="3030D4"/>
    <a:srgbClr val="CCCCFF"/>
    <a:srgbClr val="413696"/>
    <a:srgbClr val="567D80"/>
    <a:srgbClr val="000066"/>
    <a:srgbClr val="42ACB4"/>
    <a:srgbClr val="99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98" autoAdjust="0"/>
    <p:restoredTop sz="95331" autoAdjust="0"/>
  </p:normalViewPr>
  <p:slideViewPr>
    <p:cSldViewPr>
      <p:cViewPr>
        <p:scale>
          <a:sx n="80" d="100"/>
          <a:sy n="80" d="100"/>
        </p:scale>
        <p:origin x="-1098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4" d="100"/>
        <a:sy n="114" d="100"/>
      </p:scale>
      <p:origin x="0" y="11616"/>
    </p:cViewPr>
  </p:sorterViewPr>
  <p:notesViewPr>
    <p:cSldViewPr>
      <p:cViewPr varScale="1">
        <p:scale>
          <a:sx n="52" d="100"/>
          <a:sy n="52" d="100"/>
        </p:scale>
        <p:origin x="-1860" y="-90"/>
      </p:cViewPr>
      <p:guideLst>
        <p:guide orient="horz" pos="3103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455" y="1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it-IT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7917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455" y="9357917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E4ABDA9-92AA-473E-92CC-8C4BFDFF164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592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455" y="1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it-IT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38188"/>
            <a:ext cx="4926012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6460" y="4678958"/>
            <a:ext cx="4875530" cy="443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57917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455" y="9357917"/>
            <a:ext cx="2880995" cy="4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BD52736-02E2-4646-ABE5-B8A860C371F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745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05EDE-8493-4FEE-8220-37C0CB260561}" type="slidenum">
              <a:rPr lang="it-IT"/>
              <a:pPr/>
              <a:t>1</a:t>
            </a:fld>
            <a:endParaRPr lang="it-IT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23528" y="199938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326188" y="115888"/>
            <a:ext cx="2062162" cy="60388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36525" y="115888"/>
            <a:ext cx="6037263" cy="6038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ttangolo 5"/>
          <p:cNvSpPr/>
          <p:nvPr userDrawn="1"/>
        </p:nvSpPr>
        <p:spPr>
          <a:xfrm>
            <a:off x="395536" y="6320353"/>
            <a:ext cx="17242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Roma, 28 Aprile 2014</a:t>
            </a: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 userDrawn="1"/>
        </p:nvSpPr>
        <p:spPr>
          <a:xfrm>
            <a:off x="6156325" y="293688"/>
            <a:ext cx="2695575" cy="334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84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 userDrawn="1"/>
        </p:nvSpPr>
        <p:spPr>
          <a:xfrm>
            <a:off x="6156325" y="293688"/>
            <a:ext cx="2695575" cy="334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076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9938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6525" y="162877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327525" y="162877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512" y="116632"/>
            <a:ext cx="8229600" cy="998984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it-IT" dirty="0" smtClean="0"/>
              <a:t>GIORNATA MONDIALE PER LA SALUTE E SICUREZZA SUL LAVORO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userDrawn="1"/>
        </p:nvSpPr>
        <p:spPr>
          <a:xfrm>
            <a:off x="395536" y="6320353"/>
            <a:ext cx="17242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Roma, 28 Aprile 2014</a:t>
            </a: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04025" y="0"/>
            <a:ext cx="1439863" cy="908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16632"/>
            <a:ext cx="820891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GIORNATA MONDIALE PER LA SALUTE E SICUREZZA SUL LAVORO 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44208" y="6309320"/>
            <a:ext cx="1903796" cy="453600"/>
          </a:xfrm>
          <a:prstGeom prst="rect">
            <a:avLst/>
          </a:prstGeom>
          <a:noFill/>
          <a:ln w="38100" cap="flat" cmpd="sng">
            <a:noFill/>
            <a:prstDash val="solid"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600" b="1" baseline="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0" indent="0" algn="l" rtl="0" fontAlgn="base">
        <a:spcBef>
          <a:spcPct val="20000"/>
        </a:spcBef>
        <a:spcAft>
          <a:spcPct val="0"/>
        </a:spcAft>
        <a:buNone/>
        <a:defRPr sz="3200" b="1" i="1" baseline="0">
          <a:solidFill>
            <a:srgbClr val="00206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895600" y="908720"/>
            <a:ext cx="59245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it-IT" sz="1600" b="1" dirty="0">
              <a:solidFill>
                <a:srgbClr val="1D672F"/>
              </a:solidFill>
              <a:latin typeface="Trebuchet MS" pitchFamily="34" charset="0"/>
            </a:endParaRP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188913"/>
            <a:ext cx="2700337" cy="1476375"/>
          </a:xfrm>
          <a:prstGeom prst="rect">
            <a:avLst/>
          </a:prstGeom>
          <a:noFill/>
        </p:spPr>
      </p:pic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0" y="836613"/>
            <a:ext cx="27717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900" b="1" dirty="0">
                <a:solidFill>
                  <a:srgbClr val="004074"/>
                </a:solidFill>
              </a:rPr>
              <a:t>ISTITUTO NAZIONALE PER L'ASSICURAZIONE</a:t>
            </a:r>
          </a:p>
          <a:p>
            <a:pPr algn="ctr">
              <a:spcBef>
                <a:spcPct val="50000"/>
              </a:spcBef>
            </a:pPr>
            <a:r>
              <a:rPr lang="it-IT" sz="900" b="1" dirty="0">
                <a:solidFill>
                  <a:srgbClr val="004074"/>
                </a:solidFill>
              </a:rPr>
              <a:t>CONTRO GLI INFORTUNI SUL LAVORO</a:t>
            </a: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187624" y="4988768"/>
            <a:ext cx="7895575" cy="1752600"/>
          </a:xfrm>
        </p:spPr>
        <p:txBody>
          <a:bodyPr/>
          <a:lstStyle/>
          <a:p>
            <a:r>
              <a:rPr lang="it-IT" sz="2800" i="1" kern="1200" dirty="0" smtClean="0">
                <a:solidFill>
                  <a:schemeClr val="bg1"/>
                </a:solidFill>
                <a:latin typeface="Trebuchet MS" pitchFamily="34" charset="0"/>
              </a:rPr>
              <a:t>                 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97470" y="391157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</a:rPr>
              <a:t>Milano, 19 marzo 2015</a:t>
            </a:r>
            <a:endParaRPr lang="it-IT" sz="1600" b="1" dirty="0">
              <a:solidFill>
                <a:srgbClr val="000066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520785"/>
            <a:ext cx="748883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CONVEGNO DI STUDIO E APPROFONDIMENTO</a:t>
            </a:r>
            <a:br>
              <a:rPr lang="it-IT" sz="2000" b="1" dirty="0">
                <a:solidFill>
                  <a:srgbClr val="002060"/>
                </a:solidFill>
              </a:rPr>
            </a:br>
            <a:r>
              <a:rPr lang="it-IT" sz="2000" b="1" dirty="0">
                <a:solidFill>
                  <a:srgbClr val="002060"/>
                </a:solidFill>
              </a:rPr>
              <a:t>HR &amp;SAFETY AT WORK</a:t>
            </a:r>
            <a:r>
              <a:rPr lang="it-IT" sz="2000" dirty="0">
                <a:solidFill>
                  <a:srgbClr val="002060"/>
                </a:solidFill>
              </a:rPr>
              <a:t/>
            </a:r>
            <a:br>
              <a:rPr lang="it-IT" sz="2000" dirty="0">
                <a:solidFill>
                  <a:srgbClr val="002060"/>
                </a:solidFill>
              </a:rPr>
            </a:br>
            <a:r>
              <a:rPr lang="it-IT" sz="2000" dirty="0">
                <a:solidFill>
                  <a:srgbClr val="002060"/>
                </a:solidFill>
              </a:rPr>
              <a:t> </a:t>
            </a:r>
            <a:r>
              <a:rPr lang="it-IT" sz="2000" b="1" dirty="0">
                <a:solidFill>
                  <a:srgbClr val="002060"/>
                </a:solidFill>
              </a:rPr>
              <a:t>Un legame che crea </a:t>
            </a:r>
            <a:r>
              <a:rPr lang="it-IT" sz="2000" b="1" dirty="0" smtClean="0">
                <a:solidFill>
                  <a:srgbClr val="002060"/>
                </a:solidFill>
              </a:rPr>
              <a:t>cultura</a:t>
            </a:r>
          </a:p>
          <a:p>
            <a:pPr algn="ctr"/>
            <a:endParaRPr lang="it-IT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Relazione </a:t>
            </a:r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18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Tommaso De </a:t>
            </a:r>
            <a:r>
              <a:rPr lang="it-IT" sz="18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Nicola</a:t>
            </a:r>
          </a:p>
          <a:p>
            <a:pPr algn="ctr"/>
            <a:r>
              <a:rPr lang="it-IT" sz="1800" i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Direzione Centrale Prevenzione</a:t>
            </a:r>
            <a:endParaRPr lang="it-IT" sz="1800" i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1196752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220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Il documento è composto da una serie di capitoli, redatti sotto forma di </a:t>
            </a:r>
            <a:r>
              <a:rPr lang="it-IT" dirty="0" smtClean="0"/>
              <a:t>schede, </a:t>
            </a:r>
            <a:r>
              <a:rPr lang="it-IT" dirty="0"/>
              <a:t>in modo da consentire un agile aggiornamento del documento stesso, il cui contenuto </a:t>
            </a:r>
            <a:r>
              <a:rPr lang="it-IT" dirty="0" smtClean="0"/>
              <a:t>rispetti </a:t>
            </a:r>
            <a:r>
              <a:rPr lang="it-IT" dirty="0"/>
              <a:t>le indicazioni dettate dal </a:t>
            </a:r>
            <a:r>
              <a:rPr lang="it-IT" dirty="0" err="1"/>
              <a:t>D.Lgs.</a:t>
            </a:r>
            <a:r>
              <a:rPr lang="it-IT" dirty="0"/>
              <a:t> </a:t>
            </a:r>
            <a:r>
              <a:rPr lang="it-IT" dirty="0" smtClean="0"/>
              <a:t>81/2008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07504" y="200253"/>
            <a:ext cx="803995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DOCUMENTO DI VALUTAZIONE DEI RISCHI </a:t>
            </a:r>
            <a:r>
              <a:rPr lang="it-IT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INAIL</a:t>
            </a:r>
          </a:p>
          <a:p>
            <a:pPr algn="ctr"/>
            <a:r>
              <a:rPr lang="it-IT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CONTENUTI</a:t>
            </a:r>
            <a:endParaRPr lang="it-IT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3047469"/>
            <a:ext cx="75608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220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 smtClean="0"/>
              <a:t>Tra questi presente la sezione </a:t>
            </a:r>
            <a:r>
              <a:rPr lang="it-IT" b="1" dirty="0"/>
              <a:t>“Prevenzione Interna</a:t>
            </a:r>
            <a:r>
              <a:rPr lang="it-IT" b="1" dirty="0" smtClean="0"/>
              <a:t>”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Raccoglie </a:t>
            </a:r>
            <a:r>
              <a:rPr lang="it-IT" dirty="0"/>
              <a:t>gli adempimenti in materia di salute e sicurezza dei lavoratori </a:t>
            </a:r>
            <a:r>
              <a:rPr lang="it-IT" dirty="0" smtClean="0"/>
              <a:t>collegati </a:t>
            </a:r>
            <a:r>
              <a:rPr lang="it-IT" dirty="0"/>
              <a:t>con la gestione delle risorse </a:t>
            </a:r>
            <a:r>
              <a:rPr lang="it-IT" dirty="0" smtClean="0"/>
              <a:t>umane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collegamento </a:t>
            </a:r>
            <a:r>
              <a:rPr lang="it-IT" dirty="0"/>
              <a:t>diretto </a:t>
            </a:r>
            <a:r>
              <a:rPr lang="it-IT" smtClean="0"/>
              <a:t>all’organigramma presente </a:t>
            </a:r>
            <a:r>
              <a:rPr lang="it-IT" dirty="0"/>
              <a:t>nelle </a:t>
            </a:r>
            <a:r>
              <a:rPr lang="it-IT"/>
              <a:t>diverse </a:t>
            </a:r>
            <a:r>
              <a:rPr lang="it-IT" smtClean="0"/>
              <a:t>S</a:t>
            </a:r>
            <a:r>
              <a:rPr lang="it-IT" smtClean="0"/>
              <a:t>edi INAIL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Freccia in giù 4"/>
          <p:cNvSpPr/>
          <p:nvPr/>
        </p:nvSpPr>
        <p:spPr bwMode="auto">
          <a:xfrm>
            <a:off x="3059832" y="4570382"/>
            <a:ext cx="792088" cy="432048"/>
          </a:xfrm>
          <a:prstGeom prst="downArrow">
            <a:avLst/>
          </a:prstGeom>
          <a:gradFill rotWithShape="1">
            <a:gsLst>
              <a:gs pos="0">
                <a:schemeClr val="accent1">
                  <a:gamma/>
                  <a:shade val="57647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91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DELL’INAIL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07293"/>
            <a:ext cx="8100392" cy="4525963"/>
          </a:xfrm>
        </p:spPr>
        <p:txBody>
          <a:bodyPr/>
          <a:lstStyle/>
          <a:p>
            <a:r>
              <a:rPr lang="it-IT" sz="2400" b="0" i="0" dirty="0" smtClean="0"/>
              <a:t>”Polo </a:t>
            </a:r>
            <a:r>
              <a:rPr lang="it-IT" sz="2400" b="0" i="0" dirty="0"/>
              <a:t>Unico per la Sicurezza” </a:t>
            </a:r>
            <a:endParaRPr lang="it-IT" sz="2400" b="0" i="0" dirty="0" smtClean="0"/>
          </a:p>
          <a:p>
            <a:r>
              <a:rPr lang="it-IT" sz="2400" b="0" i="0" dirty="0" smtClean="0"/>
              <a:t>azioni </a:t>
            </a:r>
            <a:r>
              <a:rPr lang="it-IT" sz="2400" b="0" i="0" dirty="0"/>
              <a:t>fondamentali dell’Istituto a tutela della salute dei </a:t>
            </a:r>
            <a:r>
              <a:rPr lang="it-IT" sz="2400" b="0" i="0" dirty="0" smtClean="0"/>
              <a:t>lavoratori:</a:t>
            </a:r>
          </a:p>
          <a:p>
            <a:endParaRPr lang="it-IT" sz="2400" b="0" i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b="0" i="0" dirty="0" smtClean="0"/>
              <a:t>ricerca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b="0" i="0" dirty="0" smtClean="0"/>
              <a:t>prevenzione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b="0" i="0" dirty="0" smtClean="0"/>
              <a:t>riabilitazione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400" b="0" i="0" dirty="0" smtClean="0"/>
              <a:t>reinserimento</a:t>
            </a:r>
            <a:endParaRPr lang="it-IT" sz="2400" b="0" i="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27984" y="3492385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ASSICURAZIONE</a:t>
            </a:r>
            <a:endParaRPr lang="it-IT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arentesi graffa chiusa 4"/>
          <p:cNvSpPr/>
          <p:nvPr/>
        </p:nvSpPr>
        <p:spPr bwMode="auto">
          <a:xfrm>
            <a:off x="3059832" y="2863477"/>
            <a:ext cx="1368152" cy="1728192"/>
          </a:xfrm>
          <a:prstGeom prst="rightBrace">
            <a:avLst/>
          </a:prstGeom>
          <a:solidFill>
            <a:srgbClr val="0066CC"/>
          </a:solidFill>
          <a:ln w="38100" cap="flat" cmpd="sng" algn="ctr">
            <a:solidFill>
              <a:srgbClr val="3030D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2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ATTIVITA’ DI ASSISTENZA E CONSULENZA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980728"/>
            <a:ext cx="8229600" cy="4525963"/>
          </a:xfrm>
        </p:spPr>
        <p:txBody>
          <a:bodyPr/>
          <a:lstStyle/>
          <a:p>
            <a:r>
              <a:rPr lang="it-IT" sz="2400" b="0" i="0" dirty="0" smtClean="0"/>
              <a:t>Art</a:t>
            </a:r>
            <a:r>
              <a:rPr lang="it-IT" sz="2400" b="0" i="0" dirty="0"/>
              <a:t>. 9 del D.lgs. </a:t>
            </a:r>
            <a:r>
              <a:rPr lang="it-IT" sz="2400" b="0" i="0" dirty="0" smtClean="0"/>
              <a:t>81/08 e </a:t>
            </a:r>
            <a:r>
              <a:rPr lang="it-IT" sz="2400" b="0" i="0" dirty="0" err="1" smtClean="0"/>
              <a:t>s.m.i.</a:t>
            </a:r>
            <a:endParaRPr lang="it-IT" sz="2400" b="0" i="0" dirty="0" smtClean="0"/>
          </a:p>
          <a:p>
            <a:r>
              <a:rPr lang="it-IT" sz="2400" b="0" i="0" dirty="0" err="1" smtClean="0"/>
              <a:t>L’Inail</a:t>
            </a:r>
            <a:r>
              <a:rPr lang="it-IT" sz="2400" b="0" i="0" dirty="0" smtClean="0"/>
              <a:t> svolge “</a:t>
            </a:r>
            <a:r>
              <a:rPr lang="it-IT" sz="2400" dirty="0" smtClean="0"/>
              <a:t>attività</a:t>
            </a:r>
            <a:r>
              <a:rPr lang="it-IT" sz="2400" b="0" dirty="0"/>
              <a:t>, anche di </a:t>
            </a:r>
            <a:r>
              <a:rPr lang="it-IT" sz="2400" dirty="0"/>
              <a:t>consulenza</a:t>
            </a:r>
            <a:r>
              <a:rPr lang="it-IT" sz="2400" b="0" dirty="0"/>
              <a:t>, in una logica di sistema con il Ministero del lavoro, della salute e delle politiche sociali, le Regioni e le Province autonome di Trento e di Bolzano</a:t>
            </a:r>
            <a:r>
              <a:rPr lang="it-IT" sz="2400" b="0" i="0" dirty="0" smtClean="0"/>
              <a:t>”.</a:t>
            </a:r>
          </a:p>
          <a:p>
            <a:pPr algn="ctr"/>
            <a:endParaRPr lang="it-IT" sz="2400" b="0" i="0" dirty="0" smtClean="0"/>
          </a:p>
          <a:p>
            <a:pPr algn="ctr"/>
            <a:r>
              <a:rPr lang="it-IT" sz="2400" b="0" i="0" dirty="0" smtClean="0"/>
              <a:t>Partecipa ai tavoli </a:t>
            </a:r>
            <a:r>
              <a:rPr lang="it-IT" sz="2400" b="0" i="0" dirty="0"/>
              <a:t>normativi e tecnici </a:t>
            </a:r>
            <a:r>
              <a:rPr lang="it-IT" sz="2400" b="0" i="0" dirty="0" smtClean="0"/>
              <a:t>per l’elaborazione, raccolta e diffusione di Linee Guida e Buone Prassi</a:t>
            </a:r>
          </a:p>
          <a:p>
            <a:r>
              <a:rPr lang="it-IT" sz="2400" i="0" dirty="0" smtClean="0"/>
              <a:t>Sostegno alla: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0" i="0" dirty="0" smtClean="0"/>
              <a:t>divulgazione </a:t>
            </a:r>
            <a:r>
              <a:rPr lang="it-IT" sz="2400" b="0" i="0" dirty="0"/>
              <a:t>della cultura della salute e sicurezza nei luoghi di lavoro </a:t>
            </a:r>
            <a:endParaRPr lang="it-IT" sz="2400" b="0" i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0" i="0" dirty="0" smtClean="0"/>
              <a:t>individuazione </a:t>
            </a:r>
            <a:r>
              <a:rPr lang="it-IT" sz="2400" b="0" i="0" dirty="0"/>
              <a:t>di soluzioni tecniche per la prevenzione degli infortuni e delle malattie </a:t>
            </a:r>
            <a:r>
              <a:rPr lang="it-IT" sz="2400" b="0" i="0" dirty="0" smtClean="0"/>
              <a:t>professionali</a:t>
            </a:r>
            <a:endParaRPr lang="it-IT" sz="2800" b="0" i="0" dirty="0"/>
          </a:p>
        </p:txBody>
      </p:sp>
    </p:spTree>
    <p:extLst>
      <p:ext uri="{BB962C8B-B14F-4D97-AF65-F5344CB8AC3E}">
        <p14:creationId xmlns:p14="http://schemas.microsoft.com/office/powerpoint/2010/main" val="153404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42350" y="116632"/>
            <a:ext cx="78547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RUOLO DELL’INAIL </a:t>
            </a: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SUPPORTO </a:t>
            </a: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</a:t>
            </a:r>
            <a:endParaRPr lang="it-IT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 MINISTERI </a:t>
            </a: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</a:t>
            </a: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 E DELLA SALUTE</a:t>
            </a:r>
            <a:endParaRPr lang="it-IT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77366" y="1124744"/>
            <a:ext cx="772302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articolare in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tema di attività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tecnico-normativa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l’Istituto è impegnato in lavori sviluppati in sede di Commissione consultiva e nei Comitati permanenti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in cui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collabora tra l’altro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alle innovazioni normative annunciate dal </a:t>
            </a:r>
            <a:r>
              <a:rPr lang="it-IT" sz="2000" dirty="0" err="1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D.Lgs.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81/2008: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Procedure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standardizzate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-DI 30 novembre 2012; 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Decreto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applicazione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MOG per </a:t>
            </a:r>
            <a:r>
              <a:rPr lang="it-IT" sz="2000" b="1" dirty="0" err="1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pmi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- DM 13 febbraio 2014; 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Decreto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Palchi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–DI 22 Luglio 2014, 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Decreto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Modelli Semplificati Piani di Sicurezza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- DI 9 settembre 2014; 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Decreto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 fare –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semplificazione della valutazione del rischio nelle aziende a basso rischio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; 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Decreto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 fare –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semplificazione per la valutazione del rischio nelle imprese </a:t>
            </a: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agricole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Presidenza del Tavolo OIRA (Online Interactive </a:t>
            </a:r>
            <a:r>
              <a:rPr lang="it-IT" sz="2000" b="1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Risk</a:t>
            </a: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it-IT" sz="20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75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04664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</a:t>
            </a: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7504" y="1268760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Finalità</a:t>
            </a:r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Promuovere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l’applicazione dei sistemi di gestione della salute e sicurezza sul lavoro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Attivare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azioni rivolte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alla diffusione 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della cultura della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sicurezza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Sviluppare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progetti volti alla riduzione sistematica degli eventi infortunistici  e delle malattie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professionali negli specifici settori di riferimento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Partner</a:t>
            </a:r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Associazioni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rappresentative delle parti sociali, datoriali e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sindacali, con particolare riferimento agli Organismi paritetici ed agli Enti di patronato, con evidenza dei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settori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produttivi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maggiormente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significativi,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per numero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di lavoratori coinvolti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 secondo l’incidenza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infortunistica o </a:t>
            </a:r>
            <a:r>
              <a:rPr lang="it-IT" sz="2000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tecnopatica</a:t>
            </a:r>
            <a:endParaRPr lang="it-IT" sz="20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51520" y="334899"/>
            <a:ext cx="367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FLUSSI </a:t>
            </a: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INFORMATIVI    </a:t>
            </a:r>
            <a:endParaRPr lang="it-IT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412776"/>
            <a:ext cx="74888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200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dirty="0"/>
              <a:t>I Flussi Informativi INAIL – Regioni costituiscono uno strumento gestionale di sistematizzazione e condivisione delle conoscenze tra le Regioni e i Servizi di Prevenzione e tra questi soggetti e le Direzioni Regionali e le Sedi </a:t>
            </a:r>
            <a:r>
              <a:rPr lang="it-IT" dirty="0" err="1"/>
              <a:t>Inail</a:t>
            </a:r>
            <a:r>
              <a:rPr lang="it-IT" dirty="0"/>
              <a:t>, per la pianificazione, la gestione e il controllo delle attività finalizzate alla </a:t>
            </a:r>
            <a:r>
              <a:rPr lang="it-IT" dirty="0" smtClean="0"/>
              <a:t>prevenzione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719572" y="3501008"/>
            <a:ext cx="69847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Base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informativa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Piani sanitari nazionali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riconosciuti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dalle Regioni quali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riferimento per: </a:t>
            </a:r>
          </a:p>
          <a:p>
            <a:pPr algn="just"/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definizione e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la gestione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dei Piani territoriali per la Prevenzione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 per la Vigilanza</a:t>
            </a: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condivisione di iniziative e di interventi sul territorio con le Direzioni Regionali </a:t>
            </a:r>
            <a:r>
              <a:rPr lang="it-IT" sz="2000" dirty="0" err="1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Inail</a:t>
            </a:r>
            <a:endParaRPr lang="it-IT" sz="20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00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59024" y="200834"/>
            <a:ext cx="51480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SISTEMA INFORMATIVO NAZIONALE PER LA PREVENZIONE (SINP)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3801" y="1315601"/>
            <a:ext cx="73080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L’INAIL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garantisce la gestione tecnica ed informatica del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SINP istituito ai sensi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dell’art.8 del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D.Lgs.81/2008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it-IT" sz="2000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s.m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it-IT" sz="2000" dirty="0" smtClean="0"/>
          </a:p>
          <a:p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Obiettivo: </a:t>
            </a:r>
          </a:p>
          <a:p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Fornire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dati utili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per: </a:t>
            </a:r>
          </a:p>
          <a:p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orientare,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programmare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pianificare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valutare</a:t>
            </a:r>
          </a:p>
          <a:p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l’efficacia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dell’attività di prevenzione degli infortuni e delle malattie </a:t>
            </a:r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professionali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per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indirizzare </a:t>
            </a:r>
          </a:p>
          <a:p>
            <a:pPr marL="342900" indent="-342900">
              <a:buFontTx/>
              <a:buChar char="-"/>
            </a:pPr>
            <a:endParaRPr lang="it-IT" sz="20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0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it-IT" sz="2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attività di vigilanza </a:t>
            </a:r>
            <a:r>
              <a:rPr lang="it-IT" sz="20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attraverso l’utilizzo integrato delle informazioni disponibili negli attuali sistemi informativi, anche tramite l’integrazione di archivi e la creazione di banche dati </a:t>
            </a:r>
            <a:r>
              <a:rPr lang="it-IT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unificate</a:t>
            </a:r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20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01622" y="260648"/>
            <a:ext cx="447314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600" b="1" baseline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it-IT" dirty="0"/>
              <a:t>INCENTIVI ALLE IMPRESE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7756" y="1556792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800" dirty="0"/>
          </a:p>
          <a:p>
            <a:endParaRPr lang="it-IT" sz="1800" dirty="0" smtClean="0"/>
          </a:p>
          <a:p>
            <a:endParaRPr lang="it-IT" sz="1800" dirty="0"/>
          </a:p>
          <a:p>
            <a:endParaRPr lang="it-IT" sz="1800" dirty="0" smtClean="0"/>
          </a:p>
          <a:p>
            <a:endParaRPr lang="it-IT" sz="1800" dirty="0"/>
          </a:p>
          <a:p>
            <a:endParaRPr lang="it-IT" sz="1800" dirty="0" smtClean="0"/>
          </a:p>
          <a:p>
            <a:endParaRPr lang="it-IT" sz="18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980728"/>
            <a:ext cx="748883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L’Istituto 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mette a disposizione risorse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finanziarie 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per sostenere la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sicurezza (dal 2010 al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2015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oltre 1 miliardo di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euro)</a:t>
            </a:r>
          </a:p>
          <a:p>
            <a:pPr algn="just"/>
            <a:endParaRPr lang="it-IT" sz="22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2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it-IT" sz="22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di finanziamento </a:t>
            </a:r>
            <a:r>
              <a:rPr lang="it-IT" sz="22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ISI - destinatari</a:t>
            </a:r>
            <a:r>
              <a:rPr lang="it-IT" sz="22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Imprese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anche individuali, iscritte alla camera di Commercio Industria, Artigianato ed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Agricoltura</a:t>
            </a:r>
            <a:endParaRPr lang="it-IT" sz="22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1456" y="3717032"/>
            <a:ext cx="75909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Bando a graduatoria </a:t>
            </a:r>
            <a:r>
              <a:rPr lang="it-IT" sz="22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(FIPIT)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per 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l’erogazione di finanziamenti 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(30 milioni di euro totali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) ai 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sensi dell'art. 11, comma 5, del </a:t>
            </a:r>
            <a:r>
              <a:rPr lang="it-IT" sz="2200" dirty="0" err="1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D.lgs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81/2008 e </a:t>
            </a:r>
            <a:r>
              <a:rPr lang="it-IT" sz="2200" dirty="0" err="1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s.m.i.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a sostegno delle piccole e micro imprese appartenenti ai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settori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it-IT" sz="22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Agricoltura</a:t>
            </a:r>
            <a:endParaRPr lang="it-IT" sz="22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Edilizia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Estrazione lapidei</a:t>
            </a:r>
            <a:endParaRPr lang="it-IT" sz="22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endParaRPr lang="it-IT" sz="22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1301468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Attività </a:t>
            </a:r>
            <a:r>
              <a:rPr lang="it-IT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di revisione ed informatizzazione dell’attuale Modello di Documento di Valutazione dei </a:t>
            </a:r>
            <a:r>
              <a:rPr lang="it-IT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Rischi </a:t>
            </a:r>
            <a:r>
              <a:rPr lang="it-IT" sz="2200" dirty="0" err="1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dell’Inail</a:t>
            </a:r>
            <a:endParaRPr lang="it-IT" sz="22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8806"/>
            <a:ext cx="669674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>
              <a:defRPr sz="2600" b="1" baseline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it-IT" dirty="0"/>
              <a:t>IL MODELLO DI DOCUMENTO DI VALUTAZIONE DEI RISCHI INAIL</a:t>
            </a:r>
          </a:p>
          <a:p>
            <a:pPr algn="ctr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2221" y="2276872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220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 b="1" dirty="0" smtClean="0"/>
              <a:t>Obiettivo</a:t>
            </a:r>
          </a:p>
          <a:p>
            <a:r>
              <a:rPr lang="it-IT" dirty="0" smtClean="0"/>
              <a:t>Favorire </a:t>
            </a:r>
            <a:r>
              <a:rPr lang="it-IT" dirty="0"/>
              <a:t>l’omogeneità e la coerenza nella valutazione dei rischi ad opera di soggetti diversi (RSPP) e per strutture </a:t>
            </a:r>
            <a:r>
              <a:rPr lang="it-IT" dirty="0" smtClean="0"/>
              <a:t>diverse.</a:t>
            </a:r>
          </a:p>
          <a:p>
            <a:endParaRPr lang="it-IT" dirty="0" smtClean="0"/>
          </a:p>
          <a:p>
            <a:r>
              <a:rPr lang="it-IT" b="1" dirty="0" smtClean="0"/>
              <a:t>Utilizzo </a:t>
            </a:r>
            <a:r>
              <a:rPr lang="it-IT" b="1" dirty="0"/>
              <a:t>di un </a:t>
            </a:r>
            <a:r>
              <a:rPr lang="it-IT" b="1" dirty="0" smtClean="0"/>
              <a:t>nuovo sistema </a:t>
            </a:r>
            <a:r>
              <a:rPr lang="it-IT" b="1" dirty="0"/>
              <a:t>informatico </a:t>
            </a:r>
            <a:r>
              <a:rPr lang="it-IT" b="1" dirty="0" smtClean="0"/>
              <a:t>che</a:t>
            </a:r>
            <a:r>
              <a:rPr lang="it-IT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semplifichi </a:t>
            </a:r>
            <a:r>
              <a:rPr lang="it-IT" dirty="0"/>
              <a:t>l’attività dei datori di lavoro delle diverse </a:t>
            </a:r>
            <a:r>
              <a:rPr lang="it-IT" dirty="0"/>
              <a:t>S</a:t>
            </a:r>
            <a:r>
              <a:rPr lang="it-IT" dirty="0" smtClean="0"/>
              <a:t>edi dell’istituto</a:t>
            </a:r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connetta tutte </a:t>
            </a:r>
            <a:r>
              <a:rPr lang="it-IT" dirty="0"/>
              <a:t>le figure coinvolte, non solo nel processo di valutazione dei rischi, ma anche nel sistema più generale di gestione </a:t>
            </a:r>
            <a:r>
              <a:rPr lang="it-IT" dirty="0" smtClean="0"/>
              <a:t>del</a:t>
            </a:r>
            <a:r>
              <a:rPr lang="it-IT" dirty="0" smtClean="0"/>
              <a:t>le </a:t>
            </a:r>
            <a:r>
              <a:rPr lang="it-IT" dirty="0"/>
              <a:t>risorse umane che ruotano, interagiscono e collaborano in questo </a:t>
            </a:r>
            <a:r>
              <a:rPr lang="it-IT" dirty="0" smtClean="0"/>
              <a:t>processo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5284705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57647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381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57647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381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9889</TotalTime>
  <Words>807</Words>
  <Application>Microsoft Office PowerPoint</Application>
  <PresentationFormat>Presentazione su schermo (4:3)</PresentationFormat>
  <Paragraphs>100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Struttura predefinita</vt:lpstr>
      <vt:lpstr>Presentazione standard di PowerPoint</vt:lpstr>
      <vt:lpstr>FUNZIONI DELL’INAIL</vt:lpstr>
      <vt:lpstr>ATTIVITA’ DI ASSISTENZA E CONSULENZA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aa 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della presenta-zione anche su più di due righe</dc:title>
  <dc:creator>aa aa</dc:creator>
  <cp:lastModifiedBy>inail</cp:lastModifiedBy>
  <cp:revision>992</cp:revision>
  <cp:lastPrinted>2014-11-13T10:10:52Z</cp:lastPrinted>
  <dcterms:created xsi:type="dcterms:W3CDTF">2008-02-20T10:17:15Z</dcterms:created>
  <dcterms:modified xsi:type="dcterms:W3CDTF">2015-03-16T16:49:19Z</dcterms:modified>
</cp:coreProperties>
</file>